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/>
          </a:bodyPr>
          <a:lstStyle/>
          <a:p>
            <a:r>
              <a:rPr lang="es-ES" smtClean="0"/>
              <a:t>JOHN METRIO.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240560" cy="3217912"/>
          </a:xfrm>
        </p:spPr>
        <p:txBody>
          <a:bodyPr>
            <a:normAutofit fontScale="92500"/>
          </a:bodyPr>
          <a:lstStyle/>
          <a:p>
            <a:r>
              <a:rPr lang="en-US" sz="6000" dirty="0"/>
              <a:t>English class</a:t>
            </a:r>
          </a:p>
          <a:p>
            <a:r>
              <a:rPr lang="en-US" sz="6000" dirty="0"/>
              <a:t>adjectives as syllables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xmlns="" val="32097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randreportblog.com/wpress/wp-content/uploads/2009/03/barato-vs-ca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40" y="0"/>
            <a:ext cx="5095096" cy="31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GBMr1IG3yhQ/TvtY3Gs_UuI/AAAAAAAACiI/FnUNr0e71Lw/s1600/pl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38004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0.uvnimg.com/raulbrindis/fotos/photo/2011-08-05/dia-favorito-semana_214x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569"/>
            <a:ext cx="20383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3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459432"/>
            <a:ext cx="7239000" cy="1143000"/>
          </a:xfrm>
        </p:spPr>
        <p:txBody>
          <a:bodyPr/>
          <a:lstStyle/>
          <a:p>
            <a:r>
              <a:rPr lang="es-ES" dirty="0" smtClean="0"/>
              <a:t>INTRODUCTION: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65097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English adjectives precede the name and do not vary or gender or </a:t>
            </a:r>
            <a:r>
              <a:rPr lang="en-US" dirty="0" smtClean="0"/>
              <a:t>number.</a:t>
            </a:r>
          </a:p>
          <a:p>
            <a:pPr marL="0" indent="0">
              <a:buNone/>
            </a:pPr>
            <a:r>
              <a:rPr lang="en-US" dirty="0" smtClean="0"/>
              <a:t>-To </a:t>
            </a:r>
            <a:r>
              <a:rPr lang="en-US" dirty="0"/>
              <a:t>make comparative sentences use the word "more" </a:t>
            </a:r>
            <a:r>
              <a:rPr lang="en-US" dirty="0" smtClean="0"/>
              <a:t>in </a:t>
            </a:r>
            <a:r>
              <a:rPr lang="en-US" dirty="0"/>
              <a:t>front of </a:t>
            </a:r>
            <a:r>
              <a:rPr lang="en-US" dirty="0" smtClean="0"/>
              <a:t>adjectives. When </a:t>
            </a:r>
            <a:r>
              <a:rPr lang="en-US" dirty="0"/>
              <a:t>the adjectives are short, add the suffix "ER" at the end of the adjective: small / </a:t>
            </a:r>
            <a:r>
              <a:rPr lang="en-US" dirty="0" smtClean="0"/>
              <a:t>smaller</a:t>
            </a:r>
          </a:p>
          <a:p>
            <a:pPr marL="0" indent="0">
              <a:buNone/>
            </a:pPr>
            <a:r>
              <a:rPr lang="en-US" dirty="0"/>
              <a:t>- To make superlative phrases added "the most" </a:t>
            </a:r>
            <a:r>
              <a:rPr lang="en-US" dirty="0" smtClean="0"/>
              <a:t>to </a:t>
            </a:r>
            <a:r>
              <a:rPr lang="en-US" dirty="0"/>
              <a:t>adjectives long, "</a:t>
            </a:r>
            <a:r>
              <a:rPr lang="en-US" dirty="0" err="1"/>
              <a:t>est</a:t>
            </a:r>
            <a:r>
              <a:rPr lang="en-US" dirty="0"/>
              <a:t>" to short.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432218"/>
            <a:ext cx="6264696" cy="222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3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7239000" cy="1143000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Rule 1:</a:t>
            </a:r>
            <a:endParaRPr lang="es-ES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589640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an adjective consists of one syllable add </a:t>
            </a:r>
            <a:r>
              <a:rPr lang="en-US" b="1" i="1" dirty="0" err="1" smtClean="0"/>
              <a:t>er</a:t>
            </a:r>
            <a:r>
              <a:rPr lang="en-US" dirty="0" smtClean="0"/>
              <a:t> to the end to make it a comparative adjective. </a:t>
            </a:r>
          </a:p>
          <a:p>
            <a:pPr marL="0" indent="0">
              <a:buNone/>
            </a:pPr>
            <a:r>
              <a:rPr lang="en-US" b="1" dirty="0" smtClean="0"/>
              <a:t>Example: </a:t>
            </a:r>
          </a:p>
          <a:p>
            <a:pPr marL="0" indent="0">
              <a:buNone/>
            </a:pPr>
            <a:r>
              <a:rPr lang="en-US" b="1" dirty="0"/>
              <a:t> </a:t>
            </a:r>
            <a:endParaRPr lang="es-ES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097441"/>
              </p:ext>
            </p:extLst>
          </p:nvPr>
        </p:nvGraphicFramePr>
        <p:xfrm>
          <a:off x="2627784" y="3068960"/>
          <a:ext cx="5256584" cy="3384375"/>
        </p:xfrm>
        <a:graphic>
          <a:graphicData uri="http://schemas.openxmlformats.org/drawingml/2006/table">
            <a:tbl>
              <a:tblPr/>
              <a:tblGrid>
                <a:gridCol w="2463418"/>
                <a:gridCol w="2793166"/>
              </a:tblGrid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clean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cleaner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dark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darker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thick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thicker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soft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softer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warm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warmer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977480"/>
            <a:ext cx="2377864" cy="238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2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680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Exception to Rule 1</a:t>
            </a:r>
            <a:r>
              <a:rPr lang="en-US" sz="5400" dirty="0"/>
              <a:t>: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5"/>
            <a:ext cx="8686800" cy="57332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If the one syllable adjective ends with a  consonant-vowel-consonant we need to double the last consonant before adding the </a:t>
            </a:r>
            <a:r>
              <a:rPr lang="en-US" b="1" i="1" dirty="0" err="1" smtClean="0"/>
              <a:t>er</a:t>
            </a:r>
            <a:r>
              <a:rPr lang="en-US" dirty="0" smtClean="0"/>
              <a:t>. However, if the last consonant is a </a:t>
            </a:r>
            <a:r>
              <a:rPr lang="en-US" b="1" i="1" dirty="0" smtClean="0"/>
              <a:t>w</a:t>
            </a:r>
            <a:r>
              <a:rPr lang="en-US" dirty="0" smtClean="0"/>
              <a:t> then we follow rule 1 instead.</a:t>
            </a:r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dirty="0" smtClean="0"/>
              <a:t>Example: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895575"/>
              </p:ext>
            </p:extLst>
          </p:nvPr>
        </p:nvGraphicFramePr>
        <p:xfrm>
          <a:off x="2699792" y="3933056"/>
          <a:ext cx="5112568" cy="2681456"/>
        </p:xfrm>
        <a:graphic>
          <a:graphicData uri="http://schemas.openxmlformats.org/drawingml/2006/table">
            <a:tbl>
              <a:tblPr/>
              <a:tblGrid>
                <a:gridCol w="2395926"/>
                <a:gridCol w="2716642"/>
              </a:tblGrid>
              <a:tr h="670364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big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bigger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364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dim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dimmer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364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fatter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364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fitter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893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Rule 2</a:t>
            </a:r>
            <a:r>
              <a:rPr lang="en-US" sz="5400" dirty="0"/>
              <a:t>: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697144" cy="58052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a two syllable adjective ends with </a:t>
            </a:r>
            <a:r>
              <a:rPr lang="en-US" b="1" i="1" dirty="0"/>
              <a:t>y</a:t>
            </a:r>
            <a:r>
              <a:rPr lang="en-US" dirty="0"/>
              <a:t> we need to replace the </a:t>
            </a:r>
            <a:r>
              <a:rPr lang="en-US" b="1" i="1" dirty="0"/>
              <a:t>y</a:t>
            </a:r>
            <a:r>
              <a:rPr lang="en-US" dirty="0"/>
              <a:t> with an </a:t>
            </a:r>
            <a:r>
              <a:rPr lang="en-US" b="1" i="1" dirty="0" smtClean="0"/>
              <a:t>I </a:t>
            </a:r>
            <a:r>
              <a:rPr lang="en-US" dirty="0" smtClean="0"/>
              <a:t>and </a:t>
            </a:r>
            <a:r>
              <a:rPr lang="en-US" dirty="0"/>
              <a:t>then add the </a:t>
            </a:r>
            <a:r>
              <a:rPr lang="en-US" b="1" i="1" dirty="0" err="1"/>
              <a:t>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2674970"/>
              </p:ext>
            </p:extLst>
          </p:nvPr>
        </p:nvGraphicFramePr>
        <p:xfrm>
          <a:off x="3995936" y="2924944"/>
          <a:ext cx="4128854" cy="3352230"/>
        </p:xfrm>
        <a:graphic>
          <a:graphicData uri="http://schemas.openxmlformats.org/drawingml/2006/table">
            <a:tbl>
              <a:tblPr/>
              <a:tblGrid>
                <a:gridCol w="1934924"/>
                <a:gridCol w="2193930"/>
              </a:tblGrid>
              <a:tr h="6704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busy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busier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4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dirty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dirtier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4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easy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easier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4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funny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funnier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6704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noisy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noisier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9000"/>
            <a:ext cx="3642259" cy="19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4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204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Rule 3</a:t>
            </a:r>
            <a:r>
              <a:rPr lang="en-US" sz="5400" dirty="0"/>
              <a:t>: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52736"/>
            <a:ext cx="8219256" cy="58052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an adjective with two or more syllabus (that does not end with </a:t>
            </a:r>
            <a:r>
              <a:rPr lang="en-US" b="1" i="1" dirty="0"/>
              <a:t>y</a:t>
            </a:r>
            <a:r>
              <a:rPr lang="en-US" dirty="0"/>
              <a:t>), we use add the word </a:t>
            </a:r>
            <a:r>
              <a:rPr lang="en-US" b="1" i="1" dirty="0"/>
              <a:t>more</a:t>
            </a:r>
            <a:r>
              <a:rPr lang="en-US" dirty="0"/>
              <a:t> or </a:t>
            </a:r>
            <a:r>
              <a:rPr lang="en-US" b="1" i="1" dirty="0"/>
              <a:t>less</a:t>
            </a:r>
            <a:r>
              <a:rPr lang="en-US" dirty="0"/>
              <a:t> in front of the adjective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Example: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018860"/>
              </p:ext>
            </p:extLst>
          </p:nvPr>
        </p:nvGraphicFramePr>
        <p:xfrm>
          <a:off x="2915816" y="2636912"/>
          <a:ext cx="4968552" cy="2813894"/>
        </p:xfrm>
        <a:graphic>
          <a:graphicData uri="http://schemas.openxmlformats.org/drawingml/2006/table">
            <a:tbl>
              <a:tblPr/>
              <a:tblGrid>
                <a:gridCol w="1777482"/>
                <a:gridCol w="3191070"/>
              </a:tblGrid>
              <a:tr h="562778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active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more active, less active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careless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more careless. less careless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famous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more famous. Less famous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cheerful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more cheerful, less cheerful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beautiful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more </a:t>
                      </a:r>
                      <a:r>
                        <a:rPr lang="es-ES" dirty="0" err="1"/>
                        <a:t>beautiful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less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beautiful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21088"/>
            <a:ext cx="2944701" cy="20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07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Exceptions: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are some adjectives that have irregular comparative </a:t>
            </a:r>
            <a:r>
              <a:rPr lang="en-US" dirty="0" smtClean="0"/>
              <a:t>and </a:t>
            </a:r>
            <a:r>
              <a:rPr lang="en-US" dirty="0"/>
              <a:t>superlative forms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1425492"/>
              </p:ext>
            </p:extLst>
          </p:nvPr>
        </p:nvGraphicFramePr>
        <p:xfrm>
          <a:off x="2495550" y="2935282"/>
          <a:ext cx="4020666" cy="2725965"/>
        </p:xfrm>
        <a:graphic>
          <a:graphicData uri="http://schemas.openxmlformats.org/drawingml/2006/table">
            <a:tbl>
              <a:tblPr/>
              <a:tblGrid>
                <a:gridCol w="1230420"/>
                <a:gridCol w="1395123"/>
                <a:gridCol w="1395123"/>
              </a:tblGrid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660099"/>
                          </a:solidFill>
                          <a:effectLst/>
                        </a:rPr>
                        <a:t>Comparative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rgbClr val="660099"/>
                          </a:solidFill>
                          <a:effectLst/>
                        </a:rPr>
                        <a:t>Superlative</a:t>
                      </a:r>
                      <a:endParaRPr lang="es-ES" b="1" dirty="0">
                        <a:solidFill>
                          <a:srgbClr val="660099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good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better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best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bad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worse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worst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many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most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much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most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little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less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least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  <a:tr h="34074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farther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farthest</a:t>
                      </a:r>
                      <a:endParaRPr lang="es-ES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2D2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95550" y="2935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5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3320" y="-171400"/>
            <a:ext cx="7239000" cy="1143000"/>
          </a:xfrm>
        </p:spPr>
        <p:txBody>
          <a:bodyPr>
            <a:normAutofit/>
          </a:bodyPr>
          <a:lstStyle/>
          <a:p>
            <a:r>
              <a:rPr lang="es-ES" sz="6000" dirty="0" err="1" smtClean="0"/>
              <a:t>examples</a:t>
            </a:r>
            <a:endParaRPr lang="es-ES" sz="6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8" y="1484784"/>
            <a:ext cx="3332976" cy="500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3810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7944" y="3645024"/>
            <a:ext cx="2608270" cy="271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9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afael-calzada.adharaweb.com.ar/wp-content/uploads/2013/06/celulares-baratos-de-tecnolog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50810"/>
            <a:ext cx="6104183" cy="390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Q5lSrIaYoRToXQavRxHMHTd0jbnIIWy6BEKiyCb-xmY-VhmgTM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536" cy="30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5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</TotalTime>
  <Words>238</Words>
  <Application>Microsoft Office PowerPoint</Application>
  <PresentationFormat>Presentación en pantalla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Opulento</vt:lpstr>
      <vt:lpstr>JOHN METRIO. </vt:lpstr>
      <vt:lpstr>INTRODUCTION:</vt:lpstr>
      <vt:lpstr>Rule 1:</vt:lpstr>
      <vt:lpstr>Exception to Rule 1:</vt:lpstr>
      <vt:lpstr>Rule 2:</vt:lpstr>
      <vt:lpstr>Rule 3:</vt:lpstr>
      <vt:lpstr>Exceptions:</vt:lpstr>
      <vt:lpstr>examples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Inglés</cp:lastModifiedBy>
  <cp:revision>7</cp:revision>
  <dcterms:created xsi:type="dcterms:W3CDTF">2013-07-21T20:53:46Z</dcterms:created>
  <dcterms:modified xsi:type="dcterms:W3CDTF">2013-08-06T13:33:25Z</dcterms:modified>
</cp:coreProperties>
</file>